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Прямоугольник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18" name="Текст заголовка"/>
          <p:cNvSpPr txBox="1"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cap="all" sz="7200">
                <a:solidFill>
                  <a:srgbClr val="DEDED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9" name="Уровень текста 1…"/>
          <p:cNvSpPr txBox="1"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Номер слайда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Прямоугольник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28" name="Уровень текста 1…"/>
          <p:cNvSpPr txBox="1"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</a:defRPr>
            </a:lvl1pPr>
            <a:lvl2pPr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</a:defRPr>
            </a:lvl2pPr>
            <a:lvl3pPr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</a:defRPr>
            </a:lvl3pPr>
            <a:lvl4pPr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</a:defRPr>
            </a:lvl4pPr>
            <a:lvl5pPr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9" name="Номер слайда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Прямоугольник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shumilovalexey239@gmail.co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Автор:                   Шумилов Алексей"/>
          <p:cNvSpPr txBox="1"/>
          <p:nvPr>
            <p:ph type="body" sz="quarter" idx="1"/>
          </p:nvPr>
        </p:nvSpPr>
        <p:spPr>
          <a:xfrm>
            <a:off x="-685264" y="7861300"/>
            <a:ext cx="5333611" cy="13716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2400"/>
              </a:spcBef>
              <a:defRPr cap="none" i="1" sz="2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Автор:</a:t>
            </a:r>
            <a:br/>
            <a:r>
              <a:t>                  Шумилов Алексей</a:t>
            </a:r>
          </a:p>
        </p:txBody>
      </p:sp>
      <p:sp>
        <p:nvSpPr>
          <p:cNvPr id="147" name="Годовой проект по информатике"/>
          <p:cNvSpPr txBox="1"/>
          <p:nvPr/>
        </p:nvSpPr>
        <p:spPr>
          <a:xfrm>
            <a:off x="1335425" y="6242100"/>
            <a:ext cx="7002019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z="3600">
                <a:solidFill>
                  <a:srgbClr val="779FD4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Годовой проект по информатике</a:t>
            </a:r>
          </a:p>
        </p:txBody>
      </p:sp>
      <p:sp>
        <p:nvSpPr>
          <p:cNvPr id="148" name="Площадь между параболами"/>
          <p:cNvSpPr txBox="1"/>
          <p:nvPr/>
        </p:nvSpPr>
        <p:spPr>
          <a:xfrm>
            <a:off x="1048127" y="1205118"/>
            <a:ext cx="6929635" cy="317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cap="all" sz="72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Площадь между параболами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Возникшие затруднения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Возникшие затруднения</a:t>
            </a:r>
          </a:p>
        </p:txBody>
      </p:sp>
      <p:sp>
        <p:nvSpPr>
          <p:cNvPr id="198" name="Выражение коэффициентов квадратного уравнения через координаты фокуса и вершины параболы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b="1">
                <a:solidFill>
                  <a:srgbClr val="515AC0"/>
                </a:solidFill>
              </a:defRPr>
            </a:pPr>
            <a:r>
              <a:t>Выражение коэффициентов квадратного уравнения через координаты фокуса и вершины параболы</a:t>
            </a:r>
          </a:p>
          <a:p>
            <a:pPr>
              <a:defRPr b="1">
                <a:solidFill>
                  <a:srgbClr val="515AC0"/>
                </a:solidFill>
              </a:defRPr>
            </a:pPr>
          </a:p>
          <a:p>
            <a:pPr>
              <a:defRPr b="1">
                <a:solidFill>
                  <a:srgbClr val="515AC0"/>
                </a:solidFill>
              </a:defRPr>
            </a:pPr>
            <a:r>
              <a:t>Закраска области между параболами</a:t>
            </a:r>
            <a:br/>
            <a:r>
              <a:t>Проблема решилась с помощью команды </a:t>
            </a:r>
            <a:r>
              <a:rPr sz="2600"/>
              <a:t>GL2.GL_QUAD_STRIP</a:t>
            </a:r>
            <a:br>
              <a:rPr sz="2600"/>
            </a:br>
          </a:p>
        </p:txBody>
      </p:sp>
      <p:pic>
        <p:nvPicPr>
          <p:cNvPr id="199" name="Снимок экрана 2021-04-22 в 23.17.02.png" descr="Снимок экрана 2021-04-22 в 23.17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405" y="7266415"/>
            <a:ext cx="5525272" cy="1857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Снимок экрана 2021-04-22 в 23.23.28.png" descr="Снимок экрана 2021-04-22 в 23.23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310" y="3669183"/>
            <a:ext cx="3727086" cy="1164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Контактная информация: shumilovalexey239@gmail.com"/>
          <p:cNvSpPr txBox="1"/>
          <p:nvPr/>
        </p:nvSpPr>
        <p:spPr>
          <a:xfrm>
            <a:off x="414126" y="7758651"/>
            <a:ext cx="4366870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Контактная информация:</a:t>
            </a:r>
            <a:br/>
            <a:r>
              <a:rPr u="sng">
                <a:hlinkClick r:id="rId2" invalidUrl="" action="" tgtFrame="" tooltip="" history="1" highlightClick="0" endSnd="0"/>
              </a:rPr>
              <a:t>shumilovalexey239@gmail.com</a:t>
            </a:r>
          </a:p>
        </p:txBody>
      </p:sp>
      <p:sp>
        <p:nvSpPr>
          <p:cNvPr id="203" name="Презентацию подготовил ученик 10-7 класса Шумилов Алексей"/>
          <p:cNvSpPr txBox="1"/>
          <p:nvPr/>
        </p:nvSpPr>
        <p:spPr>
          <a:xfrm>
            <a:off x="2952121" y="3843320"/>
            <a:ext cx="7100558" cy="206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300">
                <a:solidFill>
                  <a:srgbClr val="4E45DE"/>
                </a:solidFill>
              </a:defRPr>
            </a:pPr>
            <a:r>
              <a:t>Презентацию подготовил</a:t>
            </a:r>
            <a:br/>
            <a:r>
              <a:t>ученик 10-7 класса</a:t>
            </a:r>
            <a:br/>
            <a:r>
              <a:t>Шумилов Алексей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Этапы решения задачи"/>
          <p:cNvSpPr txBox="1"/>
          <p:nvPr>
            <p:ph type="title" idx="4294967295"/>
          </p:nvPr>
        </p:nvSpPr>
        <p:spPr>
          <a:xfrm>
            <a:off x="1028700" y="583426"/>
            <a:ext cx="9696219" cy="1626374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 sz="51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Этапы решения задачи</a:t>
            </a:r>
          </a:p>
        </p:txBody>
      </p:sp>
      <p:sp>
        <p:nvSpPr>
          <p:cNvPr id="151" name="постановка задачи…"/>
          <p:cNvSpPr txBox="1"/>
          <p:nvPr>
            <p:ph type="body" idx="1"/>
          </p:nvPr>
        </p:nvSpPr>
        <p:spPr>
          <a:xfrm>
            <a:off x="1047750" y="2335460"/>
            <a:ext cx="10909300" cy="567412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777775"/>
              </a:buClr>
              <a:buSzPct val="115000"/>
              <a:buChar char="•"/>
              <a:defRPr b="1">
                <a:solidFill>
                  <a:srgbClr val="515AC0"/>
                </a:solidFill>
              </a:defRPr>
            </a:pPr>
            <a:r>
              <a:t>постановка задачи</a:t>
            </a:r>
          </a:p>
          <a:p>
            <a:pPr>
              <a:buClr>
                <a:srgbClr val="777775"/>
              </a:buClr>
              <a:buSzPct val="115000"/>
              <a:buChar char="•"/>
              <a:defRPr b="1">
                <a:solidFill>
                  <a:srgbClr val="515AC0"/>
                </a:solidFill>
              </a:defRPr>
            </a:pPr>
            <a:r>
              <a:t>входные и выходные данные</a:t>
            </a:r>
          </a:p>
          <a:p>
            <a:pPr>
              <a:buClr>
                <a:srgbClr val="777775"/>
              </a:buClr>
              <a:buSzPct val="115000"/>
              <a:buChar char="•"/>
              <a:defRPr b="1">
                <a:solidFill>
                  <a:srgbClr val="515AC0"/>
                </a:solidFill>
              </a:defRPr>
            </a:pPr>
            <a:r>
              <a:t>визуализация постановки задачи</a:t>
            </a:r>
          </a:p>
          <a:p>
            <a:pPr defTabSz="330200">
              <a:buClr>
                <a:srgbClr val="777775"/>
              </a:buClr>
              <a:buSzPct val="115000"/>
              <a:buChar char="•"/>
              <a:defRPr b="1">
                <a:solidFill>
                  <a:srgbClr val="515AC0"/>
                </a:solidFill>
              </a:defRPr>
            </a:pPr>
            <a:r>
              <a:t>математическая модель </a:t>
            </a:r>
          </a:p>
          <a:p>
            <a:pPr>
              <a:buClr>
                <a:srgbClr val="777775"/>
              </a:buClr>
              <a:buSzPct val="115000"/>
              <a:buChar char="•"/>
              <a:defRPr b="1">
                <a:solidFill>
                  <a:srgbClr val="515AC0"/>
                </a:solidFill>
              </a:defRPr>
            </a:pPr>
            <a:r>
              <a:t>визуализация метода решения</a:t>
            </a:r>
          </a:p>
          <a:p>
            <a:pPr>
              <a:buClr>
                <a:srgbClr val="777775"/>
              </a:buClr>
              <a:buSzPct val="115000"/>
              <a:buChar char="•"/>
              <a:defRPr b="1">
                <a:solidFill>
                  <a:srgbClr val="515AC0"/>
                </a:solidFill>
              </a:defRPr>
            </a:pPr>
            <a:r>
              <a:t>пример работы программы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На плоскости задано множество парабол. Найти такие две параболы, что фигура, находящаяся внутри этих двух парабол замкнута и имеет наибольшую площадь. В качестве ответа: выделить найденные две параболы,…"/>
          <p:cNvSpPr txBox="1"/>
          <p:nvPr>
            <p:ph type="body" sz="half" idx="1"/>
          </p:nvPr>
        </p:nvSpPr>
        <p:spPr>
          <a:xfrm>
            <a:off x="596899" y="1650999"/>
            <a:ext cx="11811001" cy="3169544"/>
          </a:xfrm>
          <a:prstGeom prst="rect">
            <a:avLst/>
          </a:prstGeom>
        </p:spPr>
        <p:txBody>
          <a:bodyPr/>
          <a:lstStyle/>
          <a:p>
            <a:pPr marL="0" indent="0" defTabSz="374904">
              <a:spcBef>
                <a:spcPts val="900"/>
              </a:spcBef>
              <a:buSzTx/>
              <a:buNone/>
              <a:defRPr b="1" sz="2952">
                <a:solidFill>
                  <a:srgbClr val="515A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плоскости задано множество парабол. Найти такие две параболы, что фигура, находящаяся внутри этих двух парабол замкнута и имеет наибольшую площадь. В качестве ответа:</a:t>
            </a:r>
            <a:br/>
            <a:r>
              <a:t>выделить найденные две параболы,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74904">
              <a:spcBef>
                <a:spcPts val="900"/>
              </a:spcBef>
              <a:buSzTx/>
              <a:buNone/>
              <a:defRPr b="1" sz="2952">
                <a:solidFill>
                  <a:srgbClr val="515A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выделить контур фигуры, которая ограничивает точки внутри обеих парабол, желательно выделить внутреннее пространство фигуры ("залить цветом"). </a:t>
            </a:r>
          </a:p>
        </p:txBody>
      </p:sp>
      <p:sp>
        <p:nvSpPr>
          <p:cNvPr id="154" name="Постановка задачи"/>
          <p:cNvSpPr txBox="1"/>
          <p:nvPr>
            <p:ph type="title" idx="4294967295"/>
          </p:nvPr>
        </p:nvSpPr>
        <p:spPr>
          <a:xfrm>
            <a:off x="863600" y="-114300"/>
            <a:ext cx="11099800" cy="2159000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Постановка задачи</a:t>
            </a:r>
          </a:p>
        </p:txBody>
      </p:sp>
      <p:pic>
        <p:nvPicPr>
          <p:cNvPr id="155" name="Снимок экрана 2021-04-22 в 19.10.13.png" descr="Снимок экрана 2021-04-22 в 19.1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697" y="4935212"/>
            <a:ext cx="5690248" cy="4469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Входные и выходные данные"/>
          <p:cNvSpPr txBox="1"/>
          <p:nvPr/>
        </p:nvSpPr>
        <p:spPr>
          <a:xfrm>
            <a:off x="1237767" y="675817"/>
            <a:ext cx="8065466" cy="858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Входные и выходные данные</a:t>
            </a:r>
          </a:p>
        </p:txBody>
      </p:sp>
      <p:sp>
        <p:nvSpPr>
          <p:cNvPr id="158" name="Входные данные координаты фокуса и вершины параболы…"/>
          <p:cNvSpPr txBox="1"/>
          <p:nvPr/>
        </p:nvSpPr>
        <p:spPr>
          <a:xfrm>
            <a:off x="1041400" y="2019350"/>
            <a:ext cx="11678311" cy="28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 startAt="1"/>
              <a:defRPr sz="3600">
                <a:solidFill>
                  <a:srgbClr val="515AC0"/>
                </a:solidFill>
              </a:defRPr>
            </a:pPr>
            <a:r>
              <a:rPr b="1"/>
              <a:t>Входные данные</a:t>
            </a:r>
            <a:br>
              <a:rPr b="1"/>
            </a:br>
            <a:r>
              <a:t>координаты фокуса и вершины параболы</a:t>
            </a:r>
          </a:p>
          <a:p>
            <a:pPr marL="635000" indent="-635000" algn="l">
              <a:buSzPct val="100000"/>
              <a:buAutoNum type="arabicParenR" startAt="1"/>
              <a:defRPr sz="3600">
                <a:solidFill>
                  <a:srgbClr val="515AC0"/>
                </a:solidFill>
              </a:defRPr>
            </a:pPr>
            <a:r>
              <a:rPr b="1"/>
              <a:t>Выходные данные</a:t>
            </a:r>
            <a:br/>
            <a:r>
              <a:t>выделенные искомые параболы и фигура между параболами </a:t>
            </a:r>
          </a:p>
        </p:txBody>
      </p:sp>
      <p:pic>
        <p:nvPicPr>
          <p:cNvPr id="159" name="Снимок экрана 2021-04-22 в 19.34.03.png" descr="Снимок экрана 2021-04-22 в 19.3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453" y="4985216"/>
            <a:ext cx="3000326" cy="4322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Снимок экрана 2021-04-22 в 19.35.26.png" descr="Снимок экрана 2021-04-22 в 19.35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8324" y="4985216"/>
            <a:ext cx="5527339" cy="4322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Математическая модель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Математическая модель</a:t>
            </a:r>
          </a:p>
        </p:txBody>
      </p:sp>
      <p:sp>
        <p:nvSpPr>
          <p:cNvPr id="163" name="-находим коэффициенты параболы"/>
          <p:cNvSpPr txBox="1"/>
          <p:nvPr/>
        </p:nvSpPr>
        <p:spPr>
          <a:xfrm>
            <a:off x="643720" y="2075204"/>
            <a:ext cx="557022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15AC0"/>
                </a:solidFill>
              </a:defRPr>
            </a:lvl1pPr>
          </a:lstStyle>
          <a:p>
            <a:pPr/>
            <a:r>
              <a:t>-находим коэффициенты параболы</a:t>
            </a:r>
          </a:p>
        </p:txBody>
      </p:sp>
      <p:sp>
        <p:nvSpPr>
          <p:cNvPr id="164" name="-находим точки пересечения парабол"/>
          <p:cNvSpPr txBox="1"/>
          <p:nvPr/>
        </p:nvSpPr>
        <p:spPr>
          <a:xfrm>
            <a:off x="568959" y="3084512"/>
            <a:ext cx="59740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15AC0"/>
                </a:solidFill>
              </a:defRPr>
            </a:lvl1pPr>
          </a:lstStyle>
          <a:p>
            <a:pPr/>
            <a:r>
              <a:t>-находим точки пересечения парабол </a:t>
            </a:r>
          </a:p>
        </p:txBody>
      </p:sp>
      <p:sp>
        <p:nvSpPr>
          <p:cNvPr id="165" name="-последовательно рассматриваем все пары парабол и находим  площадь между ними, как модуль разности модулей определенных интегралов от функций, задающих эти параболы; пределами интегрирования являются точки пересечения"/>
          <p:cNvSpPr txBox="1"/>
          <p:nvPr/>
        </p:nvSpPr>
        <p:spPr>
          <a:xfrm>
            <a:off x="767688" y="4093820"/>
            <a:ext cx="10225032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solidFill>
                  <a:srgbClr val="515AC0"/>
                </a:solidFill>
              </a:defRPr>
            </a:lvl1pPr>
          </a:lstStyle>
          <a:p>
            <a:pPr/>
            <a:r>
              <a:t>-последовательно рассматриваем все пары парабол и находим  площадь между ними, как модуль разности модулей определенных интегралов от функций, задающих эти параболы; пределами интегрирования являются точки пересечения</a:t>
            </a:r>
          </a:p>
        </p:txBody>
      </p:sp>
      <p:pic>
        <p:nvPicPr>
          <p:cNvPr id="166" name="Снимок экрана 2021-04-22 в 20.32.15.png" descr="Снимок экрана 2021-04-22 в 20.3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652" y="2494679"/>
            <a:ext cx="11176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Снимок экрана 2021-04-22 в 20.38.38.png" descr="Снимок экрана 2021-04-22 в 20.38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5746" y="2494679"/>
            <a:ext cx="13462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Снимок экрана 2021-04-22 в 20.39.47.png" descr="Снимок экрана 2021-04-22 в 20.39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3149" y="2494679"/>
            <a:ext cx="24257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Снимок экрана 2021-04-22 в 20.42.48.png" descr="Снимок экрана 2021-04-22 в 20.42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547" y="3530516"/>
            <a:ext cx="2921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Снимок экрана 2021-04-22 в 21.07.59.png" descr="Снимок экрана 2021-04-22 в 21.07.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7946" y="5935964"/>
            <a:ext cx="3404798" cy="346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Снимок экрана 2021-04-22 в 21.19.11.png" descr="Снимок экрана 2021-04-22 в 21.19.1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7810" y="5575500"/>
            <a:ext cx="5422042" cy="80473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-сравнивая все полученные площади, находим наибольшую"/>
          <p:cNvSpPr txBox="1"/>
          <p:nvPr/>
        </p:nvSpPr>
        <p:spPr>
          <a:xfrm>
            <a:off x="492458" y="6450895"/>
            <a:ext cx="612708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solidFill>
                  <a:srgbClr val="515AC0"/>
                </a:solidFill>
              </a:defRPr>
            </a:lvl1pPr>
          </a:lstStyle>
          <a:p>
            <a:pPr/>
            <a:r>
              <a:t>-сравнивая все полученные площади, находим наибольшую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Таблица"/>
          <p:cNvGraphicFramePr/>
          <p:nvPr/>
        </p:nvGraphicFramePr>
        <p:xfrm>
          <a:off x="744404" y="2052925"/>
          <a:ext cx="7830379" cy="14264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954419"/>
                <a:gridCol w="1954419"/>
                <a:gridCol w="1954419"/>
                <a:gridCol w="1954419"/>
              </a:tblGrid>
              <a:tr h="141371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координата фокуса по оси 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координата фокуса по оси 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координата вершины по оси x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координата вершины по оси 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5" name="Линия"/>
          <p:cNvSpPr/>
          <p:nvPr/>
        </p:nvSpPr>
        <p:spPr>
          <a:xfrm>
            <a:off x="4653243" y="3529470"/>
            <a:ext cx="1" cy="7735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176" name="Таблица"/>
          <p:cNvGraphicFramePr/>
          <p:nvPr/>
        </p:nvGraphicFramePr>
        <p:xfrm>
          <a:off x="744404" y="4372159"/>
          <a:ext cx="7830379" cy="14391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7817677"/>
              </a:tblGrid>
              <a:tr h="142641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множество случайных парабол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7" name="Линия"/>
          <p:cNvSpPr/>
          <p:nvPr/>
        </p:nvSpPr>
        <p:spPr>
          <a:xfrm>
            <a:off x="4653243" y="5867754"/>
            <a:ext cx="1" cy="7735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178" name="Таблица"/>
          <p:cNvGraphicFramePr/>
          <p:nvPr/>
        </p:nvGraphicFramePr>
        <p:xfrm>
          <a:off x="738054" y="6697743"/>
          <a:ext cx="7843079" cy="14518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7830377"/>
              </a:tblGrid>
              <a:tr h="143911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закрашенные параболы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9" name="список Points в классе Problem"/>
          <p:cNvSpPr txBox="1"/>
          <p:nvPr/>
        </p:nvSpPr>
        <p:spPr>
          <a:xfrm>
            <a:off x="9108847" y="2345102"/>
            <a:ext cx="359450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515AC0"/>
                </a:solidFill>
              </a:defRPr>
            </a:pPr>
            <a:r>
              <a:t>список Points в классе</a:t>
            </a:r>
            <a:br/>
            <a:r>
              <a:t>Problem </a:t>
            </a:r>
          </a:p>
        </p:txBody>
      </p:sp>
      <p:sp>
        <p:nvSpPr>
          <p:cNvPr id="180" name="список Parabolas  в классе Problem"/>
          <p:cNvSpPr txBox="1"/>
          <p:nvPr/>
        </p:nvSpPr>
        <p:spPr>
          <a:xfrm>
            <a:off x="9117229" y="4302386"/>
            <a:ext cx="3363774" cy="156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515AC0"/>
                </a:solidFill>
              </a:defRPr>
            </a:pPr>
            <a:r>
              <a:t>список Parabolas  в классе</a:t>
            </a:r>
            <a:br/>
            <a:r>
              <a:t>Problem</a:t>
            </a:r>
            <a:br/>
          </a:p>
        </p:txBody>
      </p:sp>
      <p:sp>
        <p:nvSpPr>
          <p:cNvPr id="181" name="список Parabolascolour в классе Problem"/>
          <p:cNvSpPr txBox="1"/>
          <p:nvPr/>
        </p:nvSpPr>
        <p:spPr>
          <a:xfrm>
            <a:off x="9117229" y="6450170"/>
            <a:ext cx="3363774" cy="1934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515AC0"/>
                </a:solidFill>
              </a:defRPr>
            </a:pPr>
            <a:r>
              <a:t>список Parabolascolour в классе</a:t>
            </a:r>
            <a:br/>
            <a:r>
              <a:t>Problem</a:t>
            </a:r>
            <a:br/>
          </a:p>
        </p:txBody>
      </p:sp>
      <p:sp>
        <p:nvSpPr>
          <p:cNvPr id="182" name="Структура данных"/>
          <p:cNvSpPr txBox="1"/>
          <p:nvPr>
            <p:ph type="title" idx="4294967295"/>
          </p:nvPr>
        </p:nvSpPr>
        <p:spPr>
          <a:xfrm>
            <a:off x="952500" y="-60696"/>
            <a:ext cx="6808761" cy="2159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Структура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Метод решения"/>
          <p:cNvSpPr txBox="1"/>
          <p:nvPr>
            <p:ph type="title" idx="4294967295"/>
          </p:nvPr>
        </p:nvSpPr>
        <p:spPr>
          <a:xfrm>
            <a:off x="952499" y="287734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Метод решения</a:t>
            </a:r>
          </a:p>
        </p:txBody>
      </p:sp>
      <p:sp>
        <p:nvSpPr>
          <p:cNvPr id="185" name="Находим коэффициенты параболы по её фокусу и вершине…"/>
          <p:cNvSpPr txBox="1"/>
          <p:nvPr>
            <p:ph type="body" idx="4294967295"/>
          </p:nvPr>
        </p:nvSpPr>
        <p:spPr>
          <a:xfrm>
            <a:off x="92627" y="1840335"/>
            <a:ext cx="12819546" cy="8205591"/>
          </a:xfrm>
          <a:prstGeom prst="rect">
            <a:avLst/>
          </a:prstGeom>
        </p:spPr>
        <p:txBody>
          <a:bodyPr anchor="t"/>
          <a:lstStyle/>
          <a:p>
            <a:pPr>
              <a:defRPr b="1">
                <a:solidFill>
                  <a:srgbClr val="515AC0"/>
                </a:solidFill>
              </a:defRPr>
            </a:pPr>
            <a:r>
              <a:t>Находим коэффициенты параболы по её фокусу и вершине</a:t>
            </a:r>
          </a:p>
          <a:p>
            <a:pPr>
              <a:defRPr b="1">
                <a:solidFill>
                  <a:srgbClr val="515AC0"/>
                </a:solidFill>
              </a:defRPr>
            </a:pPr>
            <a:r>
              <a:t>Рисуем рандомные параболы</a:t>
            </a:r>
          </a:p>
        </p:txBody>
      </p:sp>
      <p:pic>
        <p:nvPicPr>
          <p:cNvPr id="186" name="Снимок экрана 2021-04-22 в 22.47.11.png" descr="Снимок экрана 2021-04-22 в 22.47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449" y="3618387"/>
            <a:ext cx="6955472" cy="5417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Ищем точки пересечения каждой пары парабол, учитывая, чтобы координаты точек пересечения лежали в видимой области, а не как на рисунках ниже…"/>
          <p:cNvSpPr txBox="1"/>
          <p:nvPr>
            <p:ph type="body" idx="4294967295"/>
          </p:nvPr>
        </p:nvSpPr>
        <p:spPr>
          <a:xfrm>
            <a:off x="0" y="-15830"/>
            <a:ext cx="13004801" cy="9785260"/>
          </a:xfrm>
          <a:prstGeom prst="rect">
            <a:avLst/>
          </a:prstGeom>
        </p:spPr>
        <p:txBody>
          <a:bodyPr anchor="t"/>
          <a:lstStyle/>
          <a:p>
            <a:pPr>
              <a:defRPr b="1">
                <a:solidFill>
                  <a:srgbClr val="515AC0"/>
                </a:solidFill>
              </a:defRPr>
            </a:pPr>
            <a:r>
              <a:t>Ищем точки пересечения каждой пары парабол, учитывая, чтобы координаты точек пересечения лежали в видимой области, а не как на рисунках ниже</a:t>
            </a:r>
          </a:p>
          <a:p>
            <a:pPr>
              <a:defRPr b="1">
                <a:solidFill>
                  <a:srgbClr val="515AC0"/>
                </a:solidFill>
              </a:defRPr>
            </a:pPr>
          </a:p>
          <a:p>
            <a:pPr>
              <a:defRPr b="1">
                <a:solidFill>
                  <a:srgbClr val="515AC0"/>
                </a:solidFill>
              </a:defRPr>
            </a:pPr>
          </a:p>
          <a:p>
            <a:pPr>
              <a:defRPr b="1">
                <a:solidFill>
                  <a:srgbClr val="515AC0"/>
                </a:solidFill>
              </a:defRPr>
            </a:pPr>
            <a:r>
              <a:t>Ищем площади между каждыми двумя параболами и выбираем наибольшую</a:t>
            </a:r>
          </a:p>
          <a:p>
            <a:pPr>
              <a:defRPr b="1">
                <a:solidFill>
                  <a:srgbClr val="515AC0"/>
                </a:solidFill>
              </a:defRPr>
            </a:pPr>
            <a:r>
              <a:t>Закрашиваем параболы, площадь между которыми максимальна и фигуру, ограниченную ими</a:t>
            </a:r>
          </a:p>
        </p:txBody>
      </p:sp>
      <p:pic>
        <p:nvPicPr>
          <p:cNvPr id="189" name="Снимок экрана 2021-04-22 в 22.40.00.png" descr="Снимок экрана 2021-04-22 в 22.4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998" y="1541223"/>
            <a:ext cx="3143211" cy="2423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Снимок экрана 2021-04-22 в 22.41.23.png" descr="Снимок экрана 2021-04-22 в 22.41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7375" y="1541223"/>
            <a:ext cx="3211605" cy="2423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Снимок экрана 2021-04-22 в 22.44.59.png" descr="Снимок экрана 2021-04-22 в 22.44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684" y="6550274"/>
            <a:ext cx="3972499" cy="3094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Пример работы программы"/>
          <p:cNvSpPr txBox="1"/>
          <p:nvPr>
            <p:ph type="title" idx="4294967295"/>
          </p:nvPr>
        </p:nvSpPr>
        <p:spPr>
          <a:xfrm>
            <a:off x="604069" y="-362454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5100">
                <a:solidFill>
                  <a:srgbClr val="558AA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Пример работы программы</a:t>
            </a:r>
          </a:p>
        </p:txBody>
      </p:sp>
      <p:pic>
        <p:nvPicPr>
          <p:cNvPr id="194" name="Снимок экрана 2021-04-22 в 22.49.44.png" descr="Снимок экрана 2021-04-22 в 22.49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544" y="1193346"/>
            <a:ext cx="7764884" cy="406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Снимок экрана 2021-04-22 в 22.50.36.png" descr="Снимок экрана 2021-04-22 в 22.50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544" y="5399054"/>
            <a:ext cx="7764884" cy="4063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